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9" r:id="rId3"/>
    <p:sldId id="275" r:id="rId4"/>
    <p:sldId id="257" r:id="rId5"/>
    <p:sldId id="270" r:id="rId6"/>
    <p:sldId id="273" r:id="rId7"/>
    <p:sldId id="271" r:id="rId8"/>
    <p:sldId id="274" r:id="rId9"/>
    <p:sldId id="258" r:id="rId10"/>
    <p:sldId id="287" r:id="rId11"/>
    <p:sldId id="288" r:id="rId12"/>
    <p:sldId id="285" r:id="rId13"/>
    <p:sldId id="289" r:id="rId14"/>
    <p:sldId id="290" r:id="rId15"/>
    <p:sldId id="291" r:id="rId16"/>
    <p:sldId id="305" r:id="rId17"/>
    <p:sldId id="276" r:id="rId18"/>
    <p:sldId id="295" r:id="rId19"/>
    <p:sldId id="296" r:id="rId20"/>
    <p:sldId id="304" r:id="rId21"/>
    <p:sldId id="309" r:id="rId22"/>
    <p:sldId id="310" r:id="rId23"/>
    <p:sldId id="297" r:id="rId24"/>
    <p:sldId id="308" r:id="rId25"/>
    <p:sldId id="301" r:id="rId26"/>
    <p:sldId id="299" r:id="rId27"/>
    <p:sldId id="277" r:id="rId28"/>
    <p:sldId id="279" r:id="rId29"/>
    <p:sldId id="294" r:id="rId30"/>
    <p:sldId id="293" r:id="rId31"/>
    <p:sldId id="280" r:id="rId32"/>
    <p:sldId id="307" r:id="rId33"/>
    <p:sldId id="267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17A"/>
    <a:srgbClr val="5C5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CAF7A-6C88-42F4-98B5-733A875B35A0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F0A-2606-4A44-8CEE-96B6F241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2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8B9A193-B8D1-A898-9537-E098608CE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7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99C0886-A11A-B55A-6E6B-346D4BE56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7E3169C-4AC6-6114-D117-84171DC6B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8C3C9F-B7DD-6199-2B59-1BEFFCAC6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9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52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hazemadelkhalel/Competitive-Programming-Librar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C6C7-1B4A-E11C-8B04-44A4146E050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69050" y="2406193"/>
            <a:ext cx="5670884" cy="1020762"/>
          </a:xfrm>
          <a:prstGeom prst="rect">
            <a:avLst/>
          </a:prstGeom>
        </p:spPr>
        <p:txBody>
          <a:bodyPr/>
          <a:lstStyle/>
          <a:p>
            <a:r>
              <a:rPr lang="en-US" sz="6000" b="1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Groofy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0BB90-F7E8-F61E-0662-68F21F452E6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74295" y="3602038"/>
            <a:ext cx="9793705" cy="16557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Competitive programming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DEDDB-C484-4F1D-A988-D97516740F20}"/>
              </a:ext>
            </a:extLst>
          </p:cNvPr>
          <p:cNvSpPr txBox="1"/>
          <p:nvPr/>
        </p:nvSpPr>
        <p:spPr>
          <a:xfrm>
            <a:off x="6424863" y="4945540"/>
            <a:ext cx="36980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E1917A"/>
                </a:solidFill>
                <a:effectLst/>
                <a:latin typeface="Mulish"/>
              </a:rPr>
              <a:t>Under the supervision of:</a:t>
            </a:r>
            <a:endParaRPr lang="en-US" b="1" dirty="0">
              <a:solidFill>
                <a:srgbClr val="E1917A"/>
              </a:solidFill>
              <a:effectLst/>
            </a:endParaRPr>
          </a:p>
          <a:p>
            <a:pPr marL="742950" indent="-285750">
              <a:buFontTx/>
              <a:buChar char="-"/>
            </a:pPr>
            <a:r>
              <a:rPr lang="en-US" sz="1800" i="1" dirty="0">
                <a:solidFill>
                  <a:srgbClr val="5C5C5F"/>
                </a:solidFill>
                <a:effectLst/>
                <a:latin typeface="Quicksand"/>
                <a:ea typeface="Cambria" panose="02040503050406030204" pitchFamily="18" charset="0"/>
                <a:cs typeface="Cambria" panose="02040503050406030204" pitchFamily="18" charset="0"/>
              </a:rPr>
              <a:t>Dr. Mohamad Abdelwahab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4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91A6C6-A762-4230-B1F0-FFA464D15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968" y="410649"/>
            <a:ext cx="8509000" cy="680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Match Modes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3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Various Coding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1FF42-309F-459C-89B8-64A99D9072DD}"/>
              </a:ext>
            </a:extLst>
          </p:cNvPr>
          <p:cNvSpPr/>
          <p:nvPr/>
        </p:nvSpPr>
        <p:spPr>
          <a:xfrm>
            <a:off x="6963831" y="2312971"/>
            <a:ext cx="757701" cy="97156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E1917A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6E7EF-6F86-4A9F-8028-BD0A91B4F1D1}"/>
              </a:ext>
            </a:extLst>
          </p:cNvPr>
          <p:cNvSpPr/>
          <p:nvPr/>
        </p:nvSpPr>
        <p:spPr>
          <a:xfrm>
            <a:off x="7042644" y="3651249"/>
            <a:ext cx="584200" cy="184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Quicksand"/>
              </a:rPr>
              <a:t>Click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CCB6C-7166-4E9A-AA87-5A9D84BE297E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7334744" y="3284535"/>
            <a:ext cx="7938" cy="366714"/>
          </a:xfrm>
          <a:prstGeom prst="straightConnector1">
            <a:avLst/>
          </a:prstGeom>
          <a:ln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644557-5CC5-41F1-8F9D-0142E341F790}"/>
              </a:ext>
            </a:extLst>
          </p:cNvPr>
          <p:cNvSpPr txBox="1"/>
          <p:nvPr/>
        </p:nvSpPr>
        <p:spPr>
          <a:xfrm>
            <a:off x="657726" y="2168662"/>
            <a:ext cx="6249970" cy="62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Difficulty Levels</a:t>
            </a:r>
          </a:p>
        </p:txBody>
      </p:sp>
    </p:spTree>
    <p:extLst>
      <p:ext uri="{BB962C8B-B14F-4D97-AF65-F5344CB8AC3E}">
        <p14:creationId xmlns:p14="http://schemas.microsoft.com/office/powerpoint/2010/main" val="267278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404008B-36E3-406C-AC26-321820DC6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19" y="36195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Match Challenge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6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Real-time Code Editor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Submission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08513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6C8ACF6-B786-48C0-9BF7-4DCEFABD3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926" y="375138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Profile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3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5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User Registration / Login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Profile Creation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Personalized Dashboard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Insightful User Statistics</a:t>
            </a:r>
          </a:p>
        </p:txBody>
      </p:sp>
    </p:spTree>
    <p:extLst>
      <p:ext uri="{BB962C8B-B14F-4D97-AF65-F5344CB8AC3E}">
        <p14:creationId xmlns:p14="http://schemas.microsoft.com/office/powerpoint/2010/main" val="11013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BB9FF4-E2DA-4425-9166-29C02CE7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375141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Interactions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1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 users’ profile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Friend Requests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Notification system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Invite a Friend to Match/Clan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Posts</a:t>
            </a:r>
          </a:p>
        </p:txBody>
      </p:sp>
    </p:spTree>
    <p:extLst>
      <p:ext uri="{BB962C8B-B14F-4D97-AF65-F5344CB8AC3E}">
        <p14:creationId xmlns:p14="http://schemas.microsoft.com/office/powerpoint/2010/main" val="29614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F60FA5A-0661-490F-A8CB-F820822C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050" y="37465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Clan Feature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5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Viewing Clan members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Collaborate with people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Messaging members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Play with them</a:t>
            </a:r>
          </a:p>
        </p:txBody>
      </p:sp>
    </p:spTree>
    <p:extLst>
      <p:ext uri="{BB962C8B-B14F-4D97-AF65-F5344CB8AC3E}">
        <p14:creationId xmlns:p14="http://schemas.microsoft.com/office/powerpoint/2010/main" val="427584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075D3FD-D96D-409F-987B-51A4853D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36830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Chat System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5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Viewing Friends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Message a user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Search for a friend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Quicksand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0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A1764-6DF9-4254-8053-F7835CC0B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69" y="581025"/>
            <a:ext cx="9969776" cy="5695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ADBE0-2EA7-4F4A-A6DE-C7571BAE74E9}"/>
              </a:ext>
            </a:extLst>
          </p:cNvPr>
          <p:cNvSpPr txBox="1"/>
          <p:nvPr/>
        </p:nvSpPr>
        <p:spPr>
          <a:xfrm>
            <a:off x="161925" y="119358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Use Case Diagram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556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535781" y="2281108"/>
            <a:ext cx="82764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Project Specifications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822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28392" y="807762"/>
            <a:ext cx="176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Architecture</a:t>
            </a:r>
            <a:endParaRPr lang="en-US" sz="2000" b="0" dirty="0">
              <a:effectLst/>
              <a:latin typeface="Quicksan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7DF43-B937-42D9-8E41-46B3CF56A190}"/>
              </a:ext>
            </a:extLst>
          </p:cNvPr>
          <p:cNvGrpSpPr/>
          <p:nvPr/>
        </p:nvGrpSpPr>
        <p:grpSpPr>
          <a:xfrm>
            <a:off x="3703028" y="2133603"/>
            <a:ext cx="927100" cy="3378198"/>
            <a:chOff x="5372100" y="1676400"/>
            <a:chExt cx="927100" cy="3771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3E4720-6782-43A2-A2B9-D0A8E3DA9DD9}"/>
                </a:ext>
              </a:extLst>
            </p:cNvPr>
            <p:cNvSpPr/>
            <p:nvPr/>
          </p:nvSpPr>
          <p:spPr>
            <a:xfrm>
              <a:off x="5372100" y="1676400"/>
              <a:ext cx="927100" cy="3771900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8908E0-3818-469F-8015-58C2C4A73254}"/>
                </a:ext>
              </a:extLst>
            </p:cNvPr>
            <p:cNvSpPr txBox="1"/>
            <p:nvPr/>
          </p:nvSpPr>
          <p:spPr>
            <a:xfrm>
              <a:off x="5606781" y="3327754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API</a:t>
              </a:r>
              <a:endParaRPr lang="en-US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F6F135-8A67-4882-84F6-C784E9B0AF32}"/>
              </a:ext>
            </a:extLst>
          </p:cNvPr>
          <p:cNvGrpSpPr/>
          <p:nvPr/>
        </p:nvGrpSpPr>
        <p:grpSpPr>
          <a:xfrm>
            <a:off x="6019194" y="2133600"/>
            <a:ext cx="1597911" cy="3378198"/>
            <a:chOff x="5215747" y="1676400"/>
            <a:chExt cx="2073006" cy="3771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CC52D1-E8E4-41F7-9458-00BA924D87D1}"/>
                </a:ext>
              </a:extLst>
            </p:cNvPr>
            <p:cNvSpPr/>
            <p:nvPr/>
          </p:nvSpPr>
          <p:spPr>
            <a:xfrm>
              <a:off x="5215747" y="1676400"/>
              <a:ext cx="1892532" cy="3771900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EE3FB-C3C2-4FCA-9C08-C803267F9D30}"/>
                </a:ext>
              </a:extLst>
            </p:cNvPr>
            <p:cNvSpPr txBox="1"/>
            <p:nvPr/>
          </p:nvSpPr>
          <p:spPr>
            <a:xfrm>
              <a:off x="5377539" y="3342986"/>
              <a:ext cx="191121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Middleware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31A25E-39D2-469F-A828-8D0A2EE0F5A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30128" y="3822702"/>
            <a:ext cx="1345222" cy="0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2B0CE5-D167-4727-83CC-3B1882DF83DA}"/>
              </a:ext>
            </a:extLst>
          </p:cNvPr>
          <p:cNvSpPr txBox="1"/>
          <p:nvPr/>
        </p:nvSpPr>
        <p:spPr>
          <a:xfrm>
            <a:off x="4735751" y="3594019"/>
            <a:ext cx="1142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5C5C5F"/>
                </a:solidFill>
                <a:latin typeface="Quicksand"/>
              </a:rPr>
              <a:t>Authentication</a:t>
            </a:r>
            <a:endParaRPr lang="en-US" sz="1100" b="1" dirty="0">
              <a:solidFill>
                <a:srgbClr val="5C5C5F"/>
              </a:solidFill>
              <a:latin typeface="Quicksan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1D7FA-46EE-4BC9-B5F1-4E97A2A6C688}"/>
              </a:ext>
            </a:extLst>
          </p:cNvPr>
          <p:cNvSpPr txBox="1"/>
          <p:nvPr/>
        </p:nvSpPr>
        <p:spPr>
          <a:xfrm>
            <a:off x="1030922" y="1476345"/>
            <a:ext cx="139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Frontend</a:t>
            </a:r>
            <a:endParaRPr lang="en-US" b="0" dirty="0">
              <a:effectLst/>
              <a:latin typeface="Quicksan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E56FB-6C51-4860-9CD3-968A42A039A1}"/>
              </a:ext>
            </a:extLst>
          </p:cNvPr>
          <p:cNvSpPr txBox="1"/>
          <p:nvPr/>
        </p:nvSpPr>
        <p:spPr>
          <a:xfrm>
            <a:off x="9247649" y="1476345"/>
            <a:ext cx="111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Backend</a:t>
            </a:r>
            <a:endParaRPr lang="en-US" b="0" dirty="0">
              <a:effectLst/>
              <a:latin typeface="Quicksand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3177FF-3B5D-42DC-A3A1-0AE72FCBF00C}"/>
              </a:ext>
            </a:extLst>
          </p:cNvPr>
          <p:cNvGrpSpPr/>
          <p:nvPr/>
        </p:nvGrpSpPr>
        <p:grpSpPr>
          <a:xfrm>
            <a:off x="8944709" y="2328334"/>
            <a:ext cx="1725812" cy="400111"/>
            <a:chOff x="5372098" y="3227917"/>
            <a:chExt cx="2509306" cy="5185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4E317FE-BA62-428C-91C6-135F7811CDD6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4FC28A-5F31-455E-9FAE-5A310F8686C6}"/>
                </a:ext>
              </a:extLst>
            </p:cNvPr>
            <p:cNvSpPr txBox="1"/>
            <p:nvPr/>
          </p:nvSpPr>
          <p:spPr>
            <a:xfrm>
              <a:off x="5745819" y="3267807"/>
              <a:ext cx="1848189" cy="43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Access Layer</a:t>
              </a:r>
              <a:endParaRPr lang="en-US" sz="14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DB7DFF5-EDA3-41E2-8A1F-CB638F61C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858" y="2248989"/>
            <a:ext cx="558799" cy="55879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C420BC-5EE6-409B-A75A-788161053B1E}"/>
              </a:ext>
            </a:extLst>
          </p:cNvPr>
          <p:cNvCxnSpPr>
            <a:cxnSpLocks/>
            <a:stCxn id="27" idx="3"/>
            <a:endCxn id="10" idx="1"/>
          </p:cNvCxnSpPr>
          <p:nvPr/>
        </p:nvCxnSpPr>
        <p:spPr>
          <a:xfrm flipV="1">
            <a:off x="10670521" y="2528389"/>
            <a:ext cx="825337" cy="1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E97618-5D77-40B4-B72A-4C7D559BCCF3}"/>
              </a:ext>
            </a:extLst>
          </p:cNvPr>
          <p:cNvGrpSpPr/>
          <p:nvPr/>
        </p:nvGrpSpPr>
        <p:grpSpPr>
          <a:xfrm>
            <a:off x="7951404" y="3082957"/>
            <a:ext cx="2051778" cy="400111"/>
            <a:chOff x="5372098" y="3227917"/>
            <a:chExt cx="2509306" cy="5185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4C8FF-D259-4BCB-8E7C-16FF459CCF38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06339-4D19-44D5-87DE-96D72D77ECC7}"/>
                </a:ext>
              </a:extLst>
            </p:cNvPr>
            <p:cNvSpPr txBox="1"/>
            <p:nvPr/>
          </p:nvSpPr>
          <p:spPr>
            <a:xfrm>
              <a:off x="5792538" y="3267807"/>
              <a:ext cx="1848189" cy="43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Base Controller</a:t>
              </a:r>
              <a:endParaRPr lang="en-US" sz="14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75101E-4A4F-43E7-9019-5CD5A666A0C9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8439554" y="2528388"/>
            <a:ext cx="505155" cy="2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771F4C-02E7-46DB-89C6-62539907A620}"/>
              </a:ext>
            </a:extLst>
          </p:cNvPr>
          <p:cNvCxnSpPr>
            <a:cxnSpLocks/>
          </p:cNvCxnSpPr>
          <p:nvPr/>
        </p:nvCxnSpPr>
        <p:spPr>
          <a:xfrm flipV="1">
            <a:off x="8439554" y="2528388"/>
            <a:ext cx="0" cy="554568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B3245FB-1511-4F2A-A5D1-91D67164558A}"/>
              </a:ext>
            </a:extLst>
          </p:cNvPr>
          <p:cNvSpPr/>
          <p:nvPr/>
        </p:nvSpPr>
        <p:spPr>
          <a:xfrm>
            <a:off x="7670527" y="2897719"/>
            <a:ext cx="4408635" cy="2572806"/>
          </a:xfrm>
          <a:prstGeom prst="rect">
            <a:avLst/>
          </a:prstGeom>
          <a:noFill/>
          <a:ln>
            <a:solidFill>
              <a:srgbClr val="E1917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3B1AAA-D960-4F4D-B66D-0B14C1F2B2F3}"/>
              </a:ext>
            </a:extLst>
          </p:cNvPr>
          <p:cNvGrpSpPr/>
          <p:nvPr/>
        </p:nvGrpSpPr>
        <p:grpSpPr>
          <a:xfrm>
            <a:off x="8927572" y="3513869"/>
            <a:ext cx="99441" cy="170082"/>
            <a:chOff x="9048242" y="3520983"/>
            <a:chExt cx="99441" cy="18191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29D265-EA48-4559-BA4C-CD48A5D2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9126" y="3606707"/>
              <a:ext cx="0" cy="96186"/>
            </a:xfrm>
            <a:prstGeom prst="line">
              <a:avLst/>
            </a:prstGeom>
            <a:ln w="19050">
              <a:solidFill>
                <a:srgbClr val="E191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7A73AD55-E8FF-44B8-ADDE-18C761965395}"/>
                </a:ext>
              </a:extLst>
            </p:cNvPr>
            <p:cNvSpPr/>
            <p:nvPr/>
          </p:nvSpPr>
          <p:spPr>
            <a:xfrm>
              <a:off x="9048242" y="3520983"/>
              <a:ext cx="99441" cy="85725"/>
            </a:xfrm>
            <a:prstGeom prst="triangle">
              <a:avLst/>
            </a:prstGeom>
            <a:noFill/>
            <a:ln>
              <a:solidFill>
                <a:srgbClr val="E1917A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E75675-E930-4251-A993-D286CD46766D}"/>
              </a:ext>
            </a:extLst>
          </p:cNvPr>
          <p:cNvCxnSpPr>
            <a:cxnSpLocks/>
          </p:cNvCxnSpPr>
          <p:nvPr/>
        </p:nvCxnSpPr>
        <p:spPr>
          <a:xfrm flipH="1" flipV="1">
            <a:off x="8080771" y="3683035"/>
            <a:ext cx="3446916" cy="6866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E39240-79FA-473F-AE69-794D8EAD856A}"/>
              </a:ext>
            </a:extLst>
          </p:cNvPr>
          <p:cNvGrpSpPr/>
          <p:nvPr/>
        </p:nvGrpSpPr>
        <p:grpSpPr>
          <a:xfrm>
            <a:off x="7884718" y="3954231"/>
            <a:ext cx="861516" cy="400111"/>
            <a:chOff x="5372098" y="3227917"/>
            <a:chExt cx="2509306" cy="5185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974A6F5-9B62-4A74-AE0A-0D5385041E36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A8CA50-2DE9-4974-864B-8E8156B16D3E}"/>
                </a:ext>
              </a:extLst>
            </p:cNvPr>
            <p:cNvSpPr txBox="1"/>
            <p:nvPr/>
          </p:nvSpPr>
          <p:spPr>
            <a:xfrm>
              <a:off x="5676489" y="3278067"/>
              <a:ext cx="1837582" cy="39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Coder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570E471-FCB2-4FA4-A81F-BD1F84AE416C}"/>
              </a:ext>
            </a:extLst>
          </p:cNvPr>
          <p:cNvGrpSpPr/>
          <p:nvPr/>
        </p:nvGrpSpPr>
        <p:grpSpPr>
          <a:xfrm>
            <a:off x="8890584" y="3954231"/>
            <a:ext cx="1010581" cy="400111"/>
            <a:chOff x="5372098" y="3227917"/>
            <a:chExt cx="2509306" cy="5185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A5AEE9-5278-4151-8D1F-8F8D62BA6BA4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E865BE5-A301-4881-BF93-038AC870606E}"/>
                </a:ext>
              </a:extLst>
            </p:cNvPr>
            <p:cNvSpPr txBox="1"/>
            <p:nvPr/>
          </p:nvSpPr>
          <p:spPr>
            <a:xfrm>
              <a:off x="5792518" y="3277511"/>
              <a:ext cx="1848191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Admin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4D53F0-753D-46DD-8BA2-9F040864B597}"/>
              </a:ext>
            </a:extLst>
          </p:cNvPr>
          <p:cNvGrpSpPr/>
          <p:nvPr/>
        </p:nvGrpSpPr>
        <p:grpSpPr>
          <a:xfrm>
            <a:off x="10036317" y="3954231"/>
            <a:ext cx="744328" cy="400111"/>
            <a:chOff x="5372098" y="3227917"/>
            <a:chExt cx="2509306" cy="51858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65778A-C221-404C-8902-88FE116F643B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12F67C-08A6-4B00-8782-793C00C98139}"/>
                </a:ext>
              </a:extLst>
            </p:cNvPr>
            <p:cNvSpPr txBox="1"/>
            <p:nvPr/>
          </p:nvSpPr>
          <p:spPr>
            <a:xfrm>
              <a:off x="5792538" y="3267807"/>
              <a:ext cx="18481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Post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067DC80-C6BF-4BD4-8D04-B6FB7E8B0EA3}"/>
              </a:ext>
            </a:extLst>
          </p:cNvPr>
          <p:cNvGrpSpPr/>
          <p:nvPr/>
        </p:nvGrpSpPr>
        <p:grpSpPr>
          <a:xfrm>
            <a:off x="10904484" y="3954231"/>
            <a:ext cx="1111628" cy="400111"/>
            <a:chOff x="5372098" y="3227918"/>
            <a:chExt cx="2509306" cy="51858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C3E59D-490F-4008-A180-191565F7ACFE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9B26E47-E2A6-4D8A-9B61-777E191F23B3}"/>
                </a:ext>
              </a:extLst>
            </p:cNvPr>
            <p:cNvSpPr txBox="1"/>
            <p:nvPr/>
          </p:nvSpPr>
          <p:spPr>
            <a:xfrm>
              <a:off x="5498174" y="3266918"/>
              <a:ext cx="23717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Submission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0169FE-B75B-4C05-80AF-26E3B092109C}"/>
              </a:ext>
            </a:extLst>
          </p:cNvPr>
          <p:cNvGrpSpPr/>
          <p:nvPr/>
        </p:nvGrpSpPr>
        <p:grpSpPr>
          <a:xfrm>
            <a:off x="9059667" y="4500553"/>
            <a:ext cx="717565" cy="400111"/>
            <a:chOff x="5372098" y="3227917"/>
            <a:chExt cx="2509306" cy="51858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9312184-E19F-4231-A22D-DB7FCB4DC5E4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474CA5-8C8E-4C83-815B-25D38D1B63E5}"/>
                </a:ext>
              </a:extLst>
            </p:cNvPr>
            <p:cNvSpPr txBox="1"/>
            <p:nvPr/>
          </p:nvSpPr>
          <p:spPr>
            <a:xfrm>
              <a:off x="5674999" y="3278632"/>
              <a:ext cx="1848189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Clan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03CDA3-9E53-4855-9039-16059D6AAF3E}"/>
              </a:ext>
            </a:extLst>
          </p:cNvPr>
          <p:cNvGrpSpPr/>
          <p:nvPr/>
        </p:nvGrpSpPr>
        <p:grpSpPr>
          <a:xfrm>
            <a:off x="9934330" y="4505987"/>
            <a:ext cx="717565" cy="400111"/>
            <a:chOff x="5372100" y="3227917"/>
            <a:chExt cx="2509307" cy="5185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4EFB4C5-9D28-489B-81CF-B575AB786FF9}"/>
                </a:ext>
              </a:extLst>
            </p:cNvPr>
            <p:cNvSpPr/>
            <p:nvPr/>
          </p:nvSpPr>
          <p:spPr>
            <a:xfrm>
              <a:off x="5372100" y="3227917"/>
              <a:ext cx="2509307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80C6F4-4C8B-4812-A6C5-CFA637C38017}"/>
                </a:ext>
              </a:extLst>
            </p:cNvPr>
            <p:cNvSpPr txBox="1"/>
            <p:nvPr/>
          </p:nvSpPr>
          <p:spPr>
            <a:xfrm>
              <a:off x="5702655" y="3289565"/>
              <a:ext cx="18481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Chat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476A0640-6C5C-40E4-B032-A8EBA37A3A21}"/>
              </a:ext>
            </a:extLst>
          </p:cNvPr>
          <p:cNvSpPr/>
          <p:nvPr/>
        </p:nvSpPr>
        <p:spPr>
          <a:xfrm>
            <a:off x="8080771" y="5010743"/>
            <a:ext cx="632225" cy="400111"/>
          </a:xfrm>
          <a:prstGeom prst="rect">
            <a:avLst/>
          </a:prstGeom>
          <a:noFill/>
          <a:ln w="28575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E362CD-C42A-4B07-A0ED-A83F67875C16}"/>
              </a:ext>
            </a:extLst>
          </p:cNvPr>
          <p:cNvSpPr txBox="1"/>
          <p:nvPr/>
        </p:nvSpPr>
        <p:spPr>
          <a:xfrm>
            <a:off x="8141948" y="5054811"/>
            <a:ext cx="51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5C5F"/>
                </a:solidFill>
                <a:latin typeface="Quicksand"/>
              </a:rPr>
              <a:t>Blog</a:t>
            </a:r>
            <a:endParaRPr lang="en-US" sz="1200" b="1" dirty="0">
              <a:solidFill>
                <a:srgbClr val="5C5C5F"/>
              </a:solidFill>
              <a:latin typeface="Quicksand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D01E34-1717-4E4F-BFEB-6DEDEF59E57D}"/>
              </a:ext>
            </a:extLst>
          </p:cNvPr>
          <p:cNvGrpSpPr/>
          <p:nvPr/>
        </p:nvGrpSpPr>
        <p:grpSpPr>
          <a:xfrm>
            <a:off x="8869535" y="5008643"/>
            <a:ext cx="1034954" cy="400111"/>
            <a:chOff x="8960148" y="5008643"/>
            <a:chExt cx="1034954" cy="40011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22AEAC-E739-46AC-A6DA-7A06B150309D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60AB6E-7A02-441A-8B46-04FDB99DDA35}"/>
                </a:ext>
              </a:extLst>
            </p:cNvPr>
            <p:cNvSpPr txBox="1"/>
            <p:nvPr/>
          </p:nvSpPr>
          <p:spPr>
            <a:xfrm>
              <a:off x="9035322" y="5059995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Problem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5B22FB-6635-4C47-8D2E-B7EA3C3284E8}"/>
              </a:ext>
            </a:extLst>
          </p:cNvPr>
          <p:cNvGrpSpPr/>
          <p:nvPr/>
        </p:nvGrpSpPr>
        <p:grpSpPr>
          <a:xfrm>
            <a:off x="10808993" y="4499122"/>
            <a:ext cx="1030838" cy="400111"/>
            <a:chOff x="8960148" y="5008643"/>
            <a:chExt cx="1030838" cy="40011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808EBE-FDAB-4123-974D-CA4DA52E5F5E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2C6DE6C-31A5-42CB-8FE5-971964CC8AAF}"/>
                </a:ext>
              </a:extLst>
            </p:cNvPr>
            <p:cNvSpPr txBox="1"/>
            <p:nvPr/>
          </p:nvSpPr>
          <p:spPr>
            <a:xfrm>
              <a:off x="9031206" y="5046787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Message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883E0D7-291B-4785-8CA3-019630052B57}"/>
              </a:ext>
            </a:extLst>
          </p:cNvPr>
          <p:cNvGrpSpPr/>
          <p:nvPr/>
        </p:nvGrpSpPr>
        <p:grpSpPr>
          <a:xfrm>
            <a:off x="9960512" y="5004167"/>
            <a:ext cx="1111629" cy="400111"/>
            <a:chOff x="8960148" y="5008643"/>
            <a:chExt cx="1111629" cy="40011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7088B58-2062-4C7B-A14F-4FE06F2A609D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2B3112-2B10-4476-B98E-2B7CC7E82AA0}"/>
                </a:ext>
              </a:extLst>
            </p:cNvPr>
            <p:cNvSpPr txBox="1"/>
            <p:nvPr/>
          </p:nvSpPr>
          <p:spPr>
            <a:xfrm>
              <a:off x="9111997" y="5054447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Match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C7499A-A012-4BDE-BCFA-952D3EF9FED2}"/>
              </a:ext>
            </a:extLst>
          </p:cNvPr>
          <p:cNvGrpSpPr/>
          <p:nvPr/>
        </p:nvGrpSpPr>
        <p:grpSpPr>
          <a:xfrm>
            <a:off x="7994045" y="4498911"/>
            <a:ext cx="971094" cy="400111"/>
            <a:chOff x="8960148" y="5008643"/>
            <a:chExt cx="971094" cy="40011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6434D40-2ABB-4AB6-9E36-51A6BE9657FF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62111C6-864C-407B-8840-B2137083B876}"/>
                </a:ext>
              </a:extLst>
            </p:cNvPr>
            <p:cNvSpPr txBox="1"/>
            <p:nvPr/>
          </p:nvSpPr>
          <p:spPr>
            <a:xfrm>
              <a:off x="8971462" y="5049312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Friendship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0F4891-A453-482A-AF7C-72274A44A7D8}"/>
              </a:ext>
            </a:extLst>
          </p:cNvPr>
          <p:cNvGrpSpPr/>
          <p:nvPr/>
        </p:nvGrpSpPr>
        <p:grpSpPr>
          <a:xfrm>
            <a:off x="11077164" y="4998735"/>
            <a:ext cx="766268" cy="400111"/>
            <a:chOff x="5372098" y="3227918"/>
            <a:chExt cx="2509306" cy="51858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A6C68-31A0-475E-A9EE-2594DE7060A4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D1CE9D3-0A9D-4484-A771-C06AFBDEB075}"/>
                </a:ext>
              </a:extLst>
            </p:cNvPr>
            <p:cNvSpPr txBox="1"/>
            <p:nvPr/>
          </p:nvSpPr>
          <p:spPr>
            <a:xfrm>
              <a:off x="5498174" y="3266918"/>
              <a:ext cx="2371791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….etc.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249E3A4-6E46-449A-B86B-E483DAEF8F04}"/>
              </a:ext>
            </a:extLst>
          </p:cNvPr>
          <p:cNvCxnSpPr>
            <a:cxnSpLocks/>
          </p:cNvCxnSpPr>
          <p:nvPr/>
        </p:nvCxnSpPr>
        <p:spPr>
          <a:xfrm flipV="1">
            <a:off x="8080771" y="3674562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DB44B-1373-4465-AA25-47248208863A}"/>
              </a:ext>
            </a:extLst>
          </p:cNvPr>
          <p:cNvCxnSpPr>
            <a:cxnSpLocks/>
          </p:cNvCxnSpPr>
          <p:nvPr/>
        </p:nvCxnSpPr>
        <p:spPr>
          <a:xfrm flipV="1">
            <a:off x="9343897" y="3683034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2ABA226-3701-4329-BF9F-D2EAFF6672CB}"/>
              </a:ext>
            </a:extLst>
          </p:cNvPr>
          <p:cNvCxnSpPr>
            <a:cxnSpLocks/>
          </p:cNvCxnSpPr>
          <p:nvPr/>
        </p:nvCxnSpPr>
        <p:spPr>
          <a:xfrm flipV="1">
            <a:off x="10405298" y="3683035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C9625EC-1B22-463C-8230-D24F006ECAB3}"/>
              </a:ext>
            </a:extLst>
          </p:cNvPr>
          <p:cNvCxnSpPr>
            <a:cxnSpLocks/>
          </p:cNvCxnSpPr>
          <p:nvPr/>
        </p:nvCxnSpPr>
        <p:spPr>
          <a:xfrm flipV="1">
            <a:off x="11527687" y="3683034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B1BDEC4-2DB1-4057-8A8E-EA3C31F3FE0C}"/>
              </a:ext>
            </a:extLst>
          </p:cNvPr>
          <p:cNvGrpSpPr/>
          <p:nvPr/>
        </p:nvGrpSpPr>
        <p:grpSpPr>
          <a:xfrm>
            <a:off x="828392" y="2949325"/>
            <a:ext cx="2173042" cy="400111"/>
            <a:chOff x="5372098" y="3227918"/>
            <a:chExt cx="2509306" cy="51858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4F24A08-5E5C-482C-BA27-1D0C2EFDB0CA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73D0FF-BE05-4DEB-A311-694C6AAD026C}"/>
                </a:ext>
              </a:extLst>
            </p:cNvPr>
            <p:cNvSpPr txBox="1"/>
            <p:nvPr/>
          </p:nvSpPr>
          <p:spPr>
            <a:xfrm>
              <a:off x="5711376" y="3287389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User Customization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5F8D8B-8064-4C98-BE09-606BBD9F86C3}"/>
              </a:ext>
            </a:extLst>
          </p:cNvPr>
          <p:cNvGrpSpPr/>
          <p:nvPr/>
        </p:nvGrpSpPr>
        <p:grpSpPr>
          <a:xfrm>
            <a:off x="819979" y="4995297"/>
            <a:ext cx="2173042" cy="400111"/>
            <a:chOff x="5372098" y="3227918"/>
            <a:chExt cx="2509306" cy="51858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D51497F-FF37-4E74-90E4-04BBD9C9EFB7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642366C-17D0-4BB1-BC31-FEFD3E871D3A}"/>
                </a:ext>
              </a:extLst>
            </p:cNvPr>
            <p:cNvSpPr txBox="1"/>
            <p:nvPr/>
          </p:nvSpPr>
          <p:spPr>
            <a:xfrm>
              <a:off x="5711376" y="3287389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Search Component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209FD72-E68A-4633-9BB3-D3A2578991F1}"/>
              </a:ext>
            </a:extLst>
          </p:cNvPr>
          <p:cNvGrpSpPr/>
          <p:nvPr/>
        </p:nvGrpSpPr>
        <p:grpSpPr>
          <a:xfrm>
            <a:off x="828391" y="2269309"/>
            <a:ext cx="2173042" cy="400111"/>
            <a:chOff x="5372098" y="3227918"/>
            <a:chExt cx="2509306" cy="51858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823424A-FA25-4B73-9820-41D792DEF36D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BC04629-3E69-44F0-B97F-3BD328077E5D}"/>
                </a:ext>
              </a:extLst>
            </p:cNvPr>
            <p:cNvSpPr txBox="1"/>
            <p:nvPr/>
          </p:nvSpPr>
          <p:spPr>
            <a:xfrm>
              <a:off x="5896076" y="3287754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Match Modes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364DA9E-49FF-42A8-A1B9-70E70A266C62}"/>
              </a:ext>
            </a:extLst>
          </p:cNvPr>
          <p:cNvGrpSpPr/>
          <p:nvPr/>
        </p:nvGrpSpPr>
        <p:grpSpPr>
          <a:xfrm>
            <a:off x="828391" y="3627286"/>
            <a:ext cx="2173042" cy="400111"/>
            <a:chOff x="5372098" y="3227918"/>
            <a:chExt cx="2509306" cy="51858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39AEE87-12A0-490A-8880-BC9DDFB615FA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493A2A1-7BF5-4FB8-B5FC-348BEB5F6F82}"/>
                </a:ext>
              </a:extLst>
            </p:cNvPr>
            <p:cNvSpPr txBox="1"/>
            <p:nvPr/>
          </p:nvSpPr>
          <p:spPr>
            <a:xfrm>
              <a:off x="5856408" y="3287754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Clan Community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DA3FB28-9FF3-40F4-BBFB-5BE8D6F573D1}"/>
              </a:ext>
            </a:extLst>
          </p:cNvPr>
          <p:cNvGrpSpPr/>
          <p:nvPr/>
        </p:nvGrpSpPr>
        <p:grpSpPr>
          <a:xfrm>
            <a:off x="828391" y="4312417"/>
            <a:ext cx="2173042" cy="400111"/>
            <a:chOff x="5372098" y="3311004"/>
            <a:chExt cx="2509306" cy="51858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B97435-EE09-4069-BDB9-CC915F13E794}"/>
                </a:ext>
              </a:extLst>
            </p:cNvPr>
            <p:cNvSpPr/>
            <p:nvPr/>
          </p:nvSpPr>
          <p:spPr>
            <a:xfrm>
              <a:off x="5372098" y="3311004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E8326AA-C1C8-4A4A-8CA6-FD210EB6951E}"/>
                </a:ext>
              </a:extLst>
            </p:cNvPr>
            <p:cNvSpPr txBox="1"/>
            <p:nvPr/>
          </p:nvSpPr>
          <p:spPr>
            <a:xfrm>
              <a:off x="5856407" y="3367153"/>
              <a:ext cx="1842438" cy="39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Chat Interaction</a:t>
              </a:r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6D6A8F3-D3FA-4776-9665-8D206B1F441C}"/>
              </a:ext>
            </a:extLst>
          </p:cNvPr>
          <p:cNvCxnSpPr>
            <a:cxnSpLocks/>
          </p:cNvCxnSpPr>
          <p:nvPr/>
        </p:nvCxnSpPr>
        <p:spPr>
          <a:xfrm flipV="1">
            <a:off x="3337551" y="2411093"/>
            <a:ext cx="0" cy="282311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D368B78-7B7E-4106-89BC-B529B9E03F5C}"/>
              </a:ext>
            </a:extLst>
          </p:cNvPr>
          <p:cNvCxnSpPr>
            <a:cxnSpLocks/>
          </p:cNvCxnSpPr>
          <p:nvPr/>
        </p:nvCxnSpPr>
        <p:spPr>
          <a:xfrm flipH="1">
            <a:off x="2987195" y="2411093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34AE60E-2A2A-4E6C-9A32-9C2695706007}"/>
              </a:ext>
            </a:extLst>
          </p:cNvPr>
          <p:cNvCxnSpPr>
            <a:cxnSpLocks/>
          </p:cNvCxnSpPr>
          <p:nvPr/>
        </p:nvCxnSpPr>
        <p:spPr>
          <a:xfrm flipH="1">
            <a:off x="2987195" y="3174680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C72BCA3-E3B9-4383-846E-7759B05D82D8}"/>
              </a:ext>
            </a:extLst>
          </p:cNvPr>
          <p:cNvCxnSpPr>
            <a:cxnSpLocks/>
          </p:cNvCxnSpPr>
          <p:nvPr/>
        </p:nvCxnSpPr>
        <p:spPr>
          <a:xfrm flipH="1">
            <a:off x="2987195" y="3834716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5AF8B34-64A9-463E-A498-F59185C426A7}"/>
              </a:ext>
            </a:extLst>
          </p:cNvPr>
          <p:cNvCxnSpPr>
            <a:cxnSpLocks/>
          </p:cNvCxnSpPr>
          <p:nvPr/>
        </p:nvCxnSpPr>
        <p:spPr>
          <a:xfrm flipH="1">
            <a:off x="2987195" y="4532654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61C56B7-EF9A-495B-B9FF-205AB85748BD}"/>
              </a:ext>
            </a:extLst>
          </p:cNvPr>
          <p:cNvCxnSpPr>
            <a:cxnSpLocks/>
          </p:cNvCxnSpPr>
          <p:nvPr/>
        </p:nvCxnSpPr>
        <p:spPr>
          <a:xfrm flipH="1">
            <a:off x="2987195" y="5227739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9246D1A-3C4B-40EA-9C2A-BCF50B851146}"/>
              </a:ext>
            </a:extLst>
          </p:cNvPr>
          <p:cNvCxnSpPr>
            <a:cxnSpLocks/>
          </p:cNvCxnSpPr>
          <p:nvPr/>
        </p:nvCxnSpPr>
        <p:spPr>
          <a:xfrm>
            <a:off x="3337551" y="3832230"/>
            <a:ext cx="365477" cy="0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DA21D282-48E9-42D2-83B7-1561DB916F3D}"/>
              </a:ext>
            </a:extLst>
          </p:cNvPr>
          <p:cNvSpPr txBox="1"/>
          <p:nvPr/>
        </p:nvSpPr>
        <p:spPr>
          <a:xfrm>
            <a:off x="7607030" y="2659608"/>
            <a:ext cx="86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C5C5F"/>
                </a:solidFill>
                <a:latin typeface="Quicksand"/>
              </a:rPr>
              <a:t>Controllers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3EE0223-E876-4A66-BC48-96CC94A6D3B6}"/>
              </a:ext>
            </a:extLst>
          </p:cNvPr>
          <p:cNvSpPr txBox="1"/>
          <p:nvPr/>
        </p:nvSpPr>
        <p:spPr>
          <a:xfrm>
            <a:off x="11125164" y="1957097"/>
            <a:ext cx="86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5C5C5F"/>
                </a:solidFill>
                <a:latin typeface="Quicksand"/>
              </a:rPr>
              <a:t>Mongodb</a:t>
            </a:r>
            <a:endParaRPr lang="en-US" sz="1200" dirty="0">
              <a:solidFill>
                <a:srgbClr val="5C5C5F"/>
              </a:solidFill>
              <a:latin typeface="Quicksand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B5CB3D1-3688-4BFB-AABD-3B1C841E373A}"/>
              </a:ext>
            </a:extLst>
          </p:cNvPr>
          <p:cNvCxnSpPr>
            <a:cxnSpLocks/>
          </p:cNvCxnSpPr>
          <p:nvPr/>
        </p:nvCxnSpPr>
        <p:spPr>
          <a:xfrm flipH="1">
            <a:off x="7471511" y="3262225"/>
            <a:ext cx="471588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22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96636" y="804501"/>
            <a:ext cx="475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Design Patterns &amp; SOLID Principles 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1981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Strategy Pattern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74721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Singleton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371244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Abstract Factory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DC6FC-1EBD-464B-B96F-DC2C8C287111}"/>
              </a:ext>
            </a:extLst>
          </p:cNvPr>
          <p:cNvSpPr txBox="1"/>
          <p:nvPr/>
        </p:nvSpPr>
        <p:spPr>
          <a:xfrm>
            <a:off x="1262860" y="215131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Match Controller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95E8F-F49E-499E-96D5-E52EF2770709}"/>
              </a:ext>
            </a:extLst>
          </p:cNvPr>
          <p:cNvSpPr txBox="1"/>
          <p:nvPr/>
        </p:nvSpPr>
        <p:spPr>
          <a:xfrm>
            <a:off x="1262860" y="408177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Match with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50D5C-8764-4471-8FDD-8377316D7E21}"/>
              </a:ext>
            </a:extLst>
          </p:cNvPr>
          <p:cNvSpPr txBox="1"/>
          <p:nvPr/>
        </p:nvSpPr>
        <p:spPr>
          <a:xfrm>
            <a:off x="1262860" y="3116544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Controllers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B78860-AA45-4F66-AEFE-DF7283DD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129" y="1180996"/>
            <a:ext cx="4240427" cy="42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79232" y="711258"/>
            <a:ext cx="13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76162-0C69-4124-83DA-14C6B1565155}"/>
              </a:ext>
            </a:extLst>
          </p:cNvPr>
          <p:cNvSpPr/>
          <p:nvPr/>
        </p:nvSpPr>
        <p:spPr>
          <a:xfrm>
            <a:off x="879232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EFE30-A08F-4BA5-A35E-4318C7D2E1D1}"/>
              </a:ext>
            </a:extLst>
          </p:cNvPr>
          <p:cNvSpPr/>
          <p:nvPr/>
        </p:nvSpPr>
        <p:spPr>
          <a:xfrm>
            <a:off x="4305301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62E25-2CA9-41EA-AA1F-04620C4ECC61}"/>
              </a:ext>
            </a:extLst>
          </p:cNvPr>
          <p:cNvSpPr/>
          <p:nvPr/>
        </p:nvSpPr>
        <p:spPr>
          <a:xfrm>
            <a:off x="7649308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4B8D1-2184-4AAB-9510-28F0468264DB}"/>
              </a:ext>
            </a:extLst>
          </p:cNvPr>
          <p:cNvSpPr txBox="1"/>
          <p:nvPr/>
        </p:nvSpPr>
        <p:spPr>
          <a:xfrm>
            <a:off x="4425460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02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05CD5B-CDD8-4B98-917E-BFFD07039D91}"/>
              </a:ext>
            </a:extLst>
          </p:cNvPr>
          <p:cNvSpPr txBox="1"/>
          <p:nvPr/>
        </p:nvSpPr>
        <p:spPr>
          <a:xfrm>
            <a:off x="4343398" y="2388884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Project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5BB51-8946-4355-8D78-181313402E2D}"/>
              </a:ext>
            </a:extLst>
          </p:cNvPr>
          <p:cNvSpPr txBox="1"/>
          <p:nvPr/>
        </p:nvSpPr>
        <p:spPr>
          <a:xfrm>
            <a:off x="7810498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03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C6101-5075-4D8D-A173-2437C1B3B428}"/>
              </a:ext>
            </a:extLst>
          </p:cNvPr>
          <p:cNvSpPr txBox="1"/>
          <p:nvPr/>
        </p:nvSpPr>
        <p:spPr>
          <a:xfrm>
            <a:off x="7731370" y="2273495"/>
            <a:ext cx="2168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Project Specifications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C356DD-2BBF-4469-BFA0-692A92DA2D41}"/>
              </a:ext>
            </a:extLst>
          </p:cNvPr>
          <p:cNvSpPr/>
          <p:nvPr/>
        </p:nvSpPr>
        <p:spPr>
          <a:xfrm>
            <a:off x="879232" y="3604846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71DD5-A8A0-4E81-A605-368ACD991E8E}"/>
              </a:ext>
            </a:extLst>
          </p:cNvPr>
          <p:cNvSpPr txBox="1"/>
          <p:nvPr/>
        </p:nvSpPr>
        <p:spPr>
          <a:xfrm>
            <a:off x="1040422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01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6BC1D-03FD-44D9-B5F3-AD1E42798AEA}"/>
              </a:ext>
            </a:extLst>
          </p:cNvPr>
          <p:cNvSpPr txBox="1"/>
          <p:nvPr/>
        </p:nvSpPr>
        <p:spPr>
          <a:xfrm>
            <a:off x="920263" y="2388884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Problem Significance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5424B-1A51-4E30-A006-6A6E58D10A8B}"/>
              </a:ext>
            </a:extLst>
          </p:cNvPr>
          <p:cNvSpPr txBox="1"/>
          <p:nvPr/>
        </p:nvSpPr>
        <p:spPr>
          <a:xfrm>
            <a:off x="999391" y="3176990"/>
            <a:ext cx="1365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04</a:t>
            </a:r>
            <a:endParaRPr lang="en-US" b="0" dirty="0">
              <a:solidFill>
                <a:srgbClr val="E1917A"/>
              </a:solidFill>
              <a:effectLst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A3DF7-AEC4-4240-B905-3125A62C32D9}"/>
              </a:ext>
            </a:extLst>
          </p:cNvPr>
          <p:cNvSpPr/>
          <p:nvPr/>
        </p:nvSpPr>
        <p:spPr>
          <a:xfrm>
            <a:off x="4305301" y="3604846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49CEB-D09E-4C5A-8B97-97B041053D32}"/>
              </a:ext>
            </a:extLst>
          </p:cNvPr>
          <p:cNvSpPr txBox="1"/>
          <p:nvPr/>
        </p:nvSpPr>
        <p:spPr>
          <a:xfrm>
            <a:off x="4425460" y="3176990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05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A70FF-370D-4339-BAF5-93A80AE877FC}"/>
              </a:ext>
            </a:extLst>
          </p:cNvPr>
          <p:cNvSpPr txBox="1"/>
          <p:nvPr/>
        </p:nvSpPr>
        <p:spPr>
          <a:xfrm>
            <a:off x="4387363" y="3803650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B76537-5C47-4EDF-B94C-C0780B7A4FD8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B6365A-EAD0-4D1B-B08B-66B0A009D8F0}"/>
              </a:ext>
            </a:extLst>
          </p:cNvPr>
          <p:cNvSpPr txBox="1"/>
          <p:nvPr/>
        </p:nvSpPr>
        <p:spPr>
          <a:xfrm>
            <a:off x="920263" y="3826416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5C5C5F"/>
                </a:solidFill>
                <a:effectLst/>
                <a:latin typeface="Quicksand"/>
              </a:rPr>
              <a:t>Time Plan</a:t>
            </a:r>
          </a:p>
        </p:txBody>
      </p:sp>
    </p:spTree>
    <p:extLst>
      <p:ext uri="{BB962C8B-B14F-4D97-AF65-F5344CB8AC3E}">
        <p14:creationId xmlns:p14="http://schemas.microsoft.com/office/powerpoint/2010/main" val="986698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A36944-FC38-4CF5-8EBD-E5C6C21A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67" y="104775"/>
            <a:ext cx="11843808" cy="666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2302A-2F7E-4F9E-B0CE-7AD09FA7061C}"/>
              </a:ext>
            </a:extLst>
          </p:cNvPr>
          <p:cNvSpPr txBox="1"/>
          <p:nvPr/>
        </p:nvSpPr>
        <p:spPr>
          <a:xfrm>
            <a:off x="161925" y="104775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Class Diagram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087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559F4-46CF-4ADB-ADFB-1C464441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" y="373708"/>
            <a:ext cx="11943810" cy="6417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2302A-2F7E-4F9E-B0CE-7AD09FA7061C}"/>
              </a:ext>
            </a:extLst>
          </p:cNvPr>
          <p:cNvSpPr txBox="1"/>
          <p:nvPr/>
        </p:nvSpPr>
        <p:spPr>
          <a:xfrm>
            <a:off x="161925" y="104775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Login Sequence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5870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2302A-2F7E-4F9E-B0CE-7AD09FA7061C}"/>
              </a:ext>
            </a:extLst>
          </p:cNvPr>
          <p:cNvSpPr txBox="1"/>
          <p:nvPr/>
        </p:nvSpPr>
        <p:spPr>
          <a:xfrm>
            <a:off x="161925" y="104775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Clan Sequence</a:t>
            </a:r>
            <a:endParaRPr lang="en-US" sz="2000" b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B602B-46B4-44C0-8F6B-D03B0CE4F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643472"/>
            <a:ext cx="9305926" cy="61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211016" y="853929"/>
            <a:ext cx="400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Non-Functional Requirements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816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Scalability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305966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Useability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9B9DB-7BAA-49A2-B29F-C3DED1E7B22B}"/>
              </a:ext>
            </a:extLst>
          </p:cNvPr>
          <p:cNvSpPr txBox="1"/>
          <p:nvPr/>
        </p:nvSpPr>
        <p:spPr>
          <a:xfrm>
            <a:off x="1262860" y="215131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Stable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B610-8FBC-4C29-AE3E-B13D74CE1AEE}"/>
              </a:ext>
            </a:extLst>
          </p:cNvPr>
          <p:cNvSpPr txBox="1"/>
          <p:nvPr/>
        </p:nvSpPr>
        <p:spPr>
          <a:xfrm>
            <a:off x="1262859" y="2528668"/>
            <a:ext cx="460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Event-Driven &amp; Non-Blocking I/O Backend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7D2C0-5E8C-4633-86FF-4AD7C4115D33}"/>
              </a:ext>
            </a:extLst>
          </p:cNvPr>
          <p:cNvSpPr txBox="1"/>
          <p:nvPr/>
        </p:nvSpPr>
        <p:spPr>
          <a:xfrm>
            <a:off x="1228927" y="342900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Friendly User Interface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F92D1-D636-4532-B843-AB2E0E532AAD}"/>
              </a:ext>
            </a:extLst>
          </p:cNvPr>
          <p:cNvSpPr txBox="1"/>
          <p:nvPr/>
        </p:nvSpPr>
        <p:spPr>
          <a:xfrm>
            <a:off x="960120" y="396000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Portability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F8D6B-3D15-481E-B2DC-ACC484A48255}"/>
              </a:ext>
            </a:extLst>
          </p:cNvPr>
          <p:cNvSpPr txBox="1"/>
          <p:nvPr/>
        </p:nvSpPr>
        <p:spPr>
          <a:xfrm>
            <a:off x="1228927" y="432933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Media Queries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D7DBB-A11D-4065-9E25-8255077AF685}"/>
              </a:ext>
            </a:extLst>
          </p:cNvPr>
          <p:cNvSpPr txBox="1"/>
          <p:nvPr/>
        </p:nvSpPr>
        <p:spPr>
          <a:xfrm>
            <a:off x="994053" y="486033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90039-F3F7-48CA-AF0D-BEE534A5060F}"/>
              </a:ext>
            </a:extLst>
          </p:cNvPr>
          <p:cNvSpPr txBox="1"/>
          <p:nvPr/>
        </p:nvSpPr>
        <p:spPr>
          <a:xfrm>
            <a:off x="1262860" y="5229664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Single Page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473B2-72D5-4476-A080-87EFBC781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07" y="1542618"/>
            <a:ext cx="2778180" cy="35023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20AF68-C9BF-465C-9661-E9B8309BB51E}"/>
              </a:ext>
            </a:extLst>
          </p:cNvPr>
          <p:cNvSpPr txBox="1"/>
          <p:nvPr/>
        </p:nvSpPr>
        <p:spPr>
          <a:xfrm>
            <a:off x="1262860" y="559899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307062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535781" y="1566733"/>
            <a:ext cx="8276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Traditional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effectLst/>
                <a:latin typeface="Quicksand"/>
              </a:rPr>
              <a:t>VS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Machine Learning</a:t>
            </a: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5307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effectLst/>
                <a:latin typeface="Quicksand"/>
              </a:rPr>
              <a:t>Why Machine Learning ?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15FE0-565B-47C7-81B9-9D8E9FE75616}"/>
              </a:ext>
            </a:extLst>
          </p:cNvPr>
          <p:cNvSpPr txBox="1"/>
          <p:nvPr/>
        </p:nvSpPr>
        <p:spPr>
          <a:xfrm>
            <a:off x="960120" y="1728694"/>
            <a:ext cx="34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The Slow Improvement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FE739-AB7E-4A21-8E19-727AE36F509D}"/>
              </a:ext>
            </a:extLst>
          </p:cNvPr>
          <p:cNvSpPr txBox="1"/>
          <p:nvPr/>
        </p:nvSpPr>
        <p:spPr>
          <a:xfrm>
            <a:off x="960120" y="226802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Quantity vs Quality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2B87-893C-4CB4-8433-86A18D283BC1}"/>
              </a:ext>
            </a:extLst>
          </p:cNvPr>
          <p:cNvSpPr txBox="1"/>
          <p:nvPr/>
        </p:nvSpPr>
        <p:spPr>
          <a:xfrm>
            <a:off x="960120" y="280735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Reason for Slow Improvement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4FD9A-A4E5-474C-A3B0-0D5B792C60CC}"/>
              </a:ext>
            </a:extLst>
          </p:cNvPr>
          <p:cNvSpPr txBox="1"/>
          <p:nvPr/>
        </p:nvSpPr>
        <p:spPr>
          <a:xfrm>
            <a:off x="960120" y="3346687"/>
            <a:ext cx="495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Finding Suitable Problems for Individual Abilities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1051A-B604-4687-9503-FDC3133B0FF1}"/>
              </a:ext>
            </a:extLst>
          </p:cNvPr>
          <p:cNvSpPr txBox="1"/>
          <p:nvPr/>
        </p:nvSpPr>
        <p:spPr>
          <a:xfrm>
            <a:off x="960120" y="388601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Leveraging 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5FFF8-0B9F-4912-9BB5-76D09BE84279}"/>
              </a:ext>
            </a:extLst>
          </p:cNvPr>
          <p:cNvSpPr txBox="1"/>
          <p:nvPr/>
        </p:nvSpPr>
        <p:spPr>
          <a:xfrm>
            <a:off x="960120" y="442534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Matchmaking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DB335-7AC4-47C4-BA0E-4D64E4A3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18" y="66229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650631" y="871513"/>
            <a:ext cx="160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Our Model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28694"/>
            <a:ext cx="34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Problem Nature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26802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Recommendation System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2807356"/>
            <a:ext cx="37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Similarity Scores Metrics and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34C90-91EA-4FFC-A115-CBB94446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66" y="1218178"/>
            <a:ext cx="5829300" cy="388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B9CE3A-3096-4DB2-A257-BB79D5155648}"/>
              </a:ext>
            </a:extLst>
          </p:cNvPr>
          <p:cNvSpPr txBox="1"/>
          <p:nvPr/>
        </p:nvSpPr>
        <p:spPr>
          <a:xfrm>
            <a:off x="960120" y="362368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Solo Practicing Considerations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5F31E-1050-4AF9-81E1-EFBD36785598}"/>
              </a:ext>
            </a:extLst>
          </p:cNvPr>
          <p:cNvSpPr txBox="1"/>
          <p:nvPr/>
        </p:nvSpPr>
        <p:spPr>
          <a:xfrm>
            <a:off x="960120" y="4163017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Data Collection 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564FF-91C3-4024-8715-4BE0A0799DDE}"/>
              </a:ext>
            </a:extLst>
          </p:cNvPr>
          <p:cNvSpPr txBox="1"/>
          <p:nvPr/>
        </p:nvSpPr>
        <p:spPr>
          <a:xfrm>
            <a:off x="960120" y="470234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Feature and Target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4EC2B-A4CB-4A2E-981B-450F2F4F9898}"/>
              </a:ext>
            </a:extLst>
          </p:cNvPr>
          <p:cNvSpPr txBox="1"/>
          <p:nvPr/>
        </p:nvSpPr>
        <p:spPr>
          <a:xfrm>
            <a:off x="960120" y="524167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0357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119145" y="807762"/>
            <a:ext cx="447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Technologies and Libraries Used</a:t>
            </a:r>
            <a:endParaRPr lang="en-US" sz="32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50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8F45B-AE2E-4ECB-AADE-C6781F0E2547}"/>
              </a:ext>
            </a:extLst>
          </p:cNvPr>
          <p:cNvSpPr txBox="1"/>
          <p:nvPr/>
        </p:nvSpPr>
        <p:spPr>
          <a:xfrm>
            <a:off x="750277" y="1664677"/>
            <a:ext cx="176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1917A"/>
                </a:solidFill>
                <a:latin typeface="Quicksand"/>
              </a:rPr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8636E-78AA-4FE0-8AD2-AEE18CC74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9" y="2315985"/>
            <a:ext cx="1335527" cy="1001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957E5-F845-489D-8124-A3DE4265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18" y="2051538"/>
            <a:ext cx="2413269" cy="1266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D0DDE-39BD-4C3A-BF79-5248109A4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10" y="2225475"/>
            <a:ext cx="2520939" cy="118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1B3AA-9EAB-4FD6-A78C-B6C545F49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5" y="2315985"/>
            <a:ext cx="2889738" cy="778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8C57A6-0393-4909-8AB0-64893351AFBC}"/>
              </a:ext>
            </a:extLst>
          </p:cNvPr>
          <p:cNvSpPr txBox="1"/>
          <p:nvPr/>
        </p:nvSpPr>
        <p:spPr>
          <a:xfrm>
            <a:off x="750277" y="3622435"/>
            <a:ext cx="176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1917A"/>
                </a:solidFill>
                <a:latin typeface="Quicksand"/>
              </a:rPr>
              <a:t>Frontend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B0CFC-3200-45E5-A6CB-5BB02E76F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9" y="4431322"/>
            <a:ext cx="1004374" cy="873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23BDEA-2E6D-478B-8EAE-8FF5936A3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46" y="4081574"/>
            <a:ext cx="1572864" cy="157286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FE5B977-4FDD-4A92-9F6E-0CE87B55A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7382" y="4283319"/>
            <a:ext cx="1073953" cy="1169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D2BD25-0593-4688-AA51-551BA885CB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62" y="4367678"/>
            <a:ext cx="1359877" cy="1019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00CF7-B52B-4664-A46F-7FFAB1264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98" y="4336804"/>
            <a:ext cx="1062401" cy="106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304F7E-11A6-48AD-84BD-44C48EF658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8" y="4440947"/>
            <a:ext cx="1423528" cy="8541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363AD1-4D2B-44B5-A20F-140FC17B0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05" y="2254782"/>
            <a:ext cx="942242" cy="9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2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28391" y="807762"/>
            <a:ext cx="168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Challenges</a:t>
            </a:r>
            <a:endParaRPr lang="en-US" sz="32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51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601D22-098A-44A7-9AC7-88AC8A50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46" y="2069122"/>
            <a:ext cx="3182815" cy="31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8160"/>
            <a:ext cx="37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Lack of hands-on experience with used technologies.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630058"/>
            <a:ext cx="377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Integration with already existing website such as Codeforces, Codemirror and judge0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C5738-2B1A-4704-8DF3-FBA157A80B70}"/>
              </a:ext>
            </a:extLst>
          </p:cNvPr>
          <p:cNvSpPr txBox="1"/>
          <p:nvPr/>
        </p:nvSpPr>
        <p:spPr>
          <a:xfrm>
            <a:off x="960120" y="3781695"/>
            <a:ext cx="377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Time &amp; Collaboration constraints due to studies and work commitments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6BB1C-9523-41B2-8BBB-97970573AE5B}"/>
              </a:ext>
            </a:extLst>
          </p:cNvPr>
          <p:cNvSpPr txBox="1"/>
          <p:nvPr/>
        </p:nvSpPr>
        <p:spPr>
          <a:xfrm>
            <a:off x="960120" y="490303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Nodejs VS Java Spring boot</a:t>
            </a:r>
          </a:p>
        </p:txBody>
      </p:sp>
    </p:spTree>
    <p:extLst>
      <p:ext uri="{BB962C8B-B14F-4D97-AF65-F5344CB8AC3E}">
        <p14:creationId xmlns:p14="http://schemas.microsoft.com/office/powerpoint/2010/main" val="319238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695289" y="2791066"/>
            <a:ext cx="827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Time Plan</a:t>
            </a:r>
          </a:p>
        </p:txBody>
      </p:sp>
    </p:spTree>
    <p:extLst>
      <p:ext uri="{BB962C8B-B14F-4D97-AF65-F5344CB8AC3E}">
        <p14:creationId xmlns:p14="http://schemas.microsoft.com/office/powerpoint/2010/main" val="208953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701151" y="2828835"/>
            <a:ext cx="827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Problem Significance</a:t>
            </a:r>
          </a:p>
        </p:txBody>
      </p:sp>
    </p:spTree>
    <p:extLst>
      <p:ext uri="{BB962C8B-B14F-4D97-AF65-F5344CB8AC3E}">
        <p14:creationId xmlns:p14="http://schemas.microsoft.com/office/powerpoint/2010/main" val="2961675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B1228-9343-4DC5-BF7A-7C9142054ACA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effectLst/>
                <a:latin typeface="Quicksand"/>
              </a:rPr>
              <a:t>Gantt Chart</a:t>
            </a:r>
            <a:endParaRPr lang="en-US" sz="20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1FF7-65A6-42BA-827B-A80F4F61B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74" y="1430627"/>
            <a:ext cx="8865451" cy="43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1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3120470" y="2828835"/>
            <a:ext cx="6319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Conclusion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3592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B1228-9343-4DC5-BF7A-7C9142054ACA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89D8F-174E-460B-A79D-A0010FE2DDA0}"/>
              </a:ext>
            </a:extLst>
          </p:cNvPr>
          <p:cNvSpPr txBox="1"/>
          <p:nvPr/>
        </p:nvSpPr>
        <p:spPr>
          <a:xfrm>
            <a:off x="960120" y="1728694"/>
            <a:ext cx="3477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Groofy Code aims to be a feature-rich and interactive online coding challenge platform.</a:t>
            </a:r>
            <a:endParaRPr lang="en-US" dirty="0">
              <a:latin typeface="Quicks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C1789-D91A-433C-8D18-192D46B15D80}"/>
              </a:ext>
            </a:extLst>
          </p:cNvPr>
          <p:cNvSpPr txBox="1"/>
          <p:nvPr/>
        </p:nvSpPr>
        <p:spPr>
          <a:xfrm>
            <a:off x="960119" y="3557494"/>
            <a:ext cx="3477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Encouraging users to improve their coding skills, compete in challenges, and foster a sense of community through clans and social features.</a:t>
            </a:r>
            <a:endParaRPr lang="en-US" dirty="0">
              <a:latin typeface="Quicksa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BA9A8-E047-433E-B67E-C91BBD2CF299}"/>
              </a:ext>
            </a:extLst>
          </p:cNvPr>
          <p:cNvSpPr txBox="1"/>
          <p:nvPr/>
        </p:nvSpPr>
        <p:spPr>
          <a:xfrm>
            <a:off x="5284470" y="1728694"/>
            <a:ext cx="4192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 a dedicated and skilled development team, we are confident in delivering a high-quality platform that will be a valuable resource for coding enthusiasts.</a:t>
            </a:r>
          </a:p>
        </p:txBody>
      </p:sp>
    </p:spTree>
    <p:extLst>
      <p:ext uri="{BB962C8B-B14F-4D97-AF65-F5344CB8AC3E}">
        <p14:creationId xmlns:p14="http://schemas.microsoft.com/office/powerpoint/2010/main" val="41969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07C87-0FA8-4572-A13E-32E0C7658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25" y="635000"/>
            <a:ext cx="5416550" cy="5416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7E133-E1B4-474F-8E19-0B7440F7F587}"/>
              </a:ext>
            </a:extLst>
          </p:cNvPr>
          <p:cNvSpPr txBox="1"/>
          <p:nvPr/>
        </p:nvSpPr>
        <p:spPr>
          <a:xfrm>
            <a:off x="508000" y="755134"/>
            <a:ext cx="2229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462626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627CE7-31AE-4C89-948D-8FC63135A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255889"/>
            <a:ext cx="6146800" cy="4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5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0" y="794084"/>
            <a:ext cx="4759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Introduction &amp; Problem Description</a:t>
            </a:r>
            <a:endParaRPr lang="en-US" sz="3600" b="0" dirty="0">
              <a:effectLst/>
            </a:endParaRPr>
          </a:p>
          <a:p>
            <a:br>
              <a:rPr lang="en-US" sz="3600" dirty="0"/>
            </a:b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2E24DE-7254-4409-99EB-02E76844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1" y="2022229"/>
            <a:ext cx="4026878" cy="281353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BDE78C-5DDF-4DC9-92E8-3D0DAAE3DA84}"/>
              </a:ext>
            </a:extLst>
          </p:cNvPr>
          <p:cNvCxnSpPr>
            <a:cxnSpLocks/>
          </p:cNvCxnSpPr>
          <p:nvPr/>
        </p:nvCxnSpPr>
        <p:spPr>
          <a:xfrm>
            <a:off x="4906110" y="3417283"/>
            <a:ext cx="13247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DD9122-44CC-4D79-A976-7E2ED226842A}"/>
              </a:ext>
            </a:extLst>
          </p:cNvPr>
          <p:cNvSpPr txBox="1"/>
          <p:nvPr/>
        </p:nvSpPr>
        <p:spPr>
          <a:xfrm>
            <a:off x="5246082" y="3047952"/>
            <a:ext cx="6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Tasks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CD779-0EAE-4396-BF0F-340FEA6FFF4B}"/>
              </a:ext>
            </a:extLst>
          </p:cNvPr>
          <p:cNvSpPr txBox="1"/>
          <p:nvPr/>
        </p:nvSpPr>
        <p:spPr>
          <a:xfrm>
            <a:off x="5070235" y="3417283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Deadlines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77D3D1-832D-4EC2-942E-8AED00659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64" y="2227383"/>
            <a:ext cx="2403231" cy="24032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90705F6-3E27-4917-AAA1-79270D5A08BD}"/>
              </a:ext>
            </a:extLst>
          </p:cNvPr>
          <p:cNvGrpSpPr/>
          <p:nvPr/>
        </p:nvGrpSpPr>
        <p:grpSpPr>
          <a:xfrm>
            <a:off x="7926831" y="911319"/>
            <a:ext cx="3649703" cy="1739733"/>
            <a:chOff x="7967865" y="805807"/>
            <a:chExt cx="3649703" cy="1739733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3063428B-9325-4237-A07D-76085BF73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67865" y="805807"/>
              <a:ext cx="3649703" cy="173973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FEAE60-2153-484A-83C9-1D955F3EE317}"/>
                </a:ext>
              </a:extLst>
            </p:cNvPr>
            <p:cNvSpPr txBox="1"/>
            <p:nvPr/>
          </p:nvSpPr>
          <p:spPr>
            <a:xfrm>
              <a:off x="8956434" y="1376243"/>
              <a:ext cx="181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Why don’t I know how to implement it 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796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27015" y="765594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Thinking of the solution</a:t>
            </a:r>
            <a:endParaRPr lang="en-US" sz="36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94101-7808-4C1D-8E45-1CB398FF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67" y="1227259"/>
            <a:ext cx="4403481" cy="440348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F217FE-3B65-43E7-B33D-E8D2B537A312}"/>
              </a:ext>
            </a:extLst>
          </p:cNvPr>
          <p:cNvGrpSpPr/>
          <p:nvPr/>
        </p:nvGrpSpPr>
        <p:grpSpPr>
          <a:xfrm>
            <a:off x="3876509" y="1128196"/>
            <a:ext cx="2924342" cy="1146081"/>
            <a:chOff x="7967866" y="805807"/>
            <a:chExt cx="3649703" cy="1739733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F1BCFC8-64BF-4585-8A3D-E3EF5654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7866" y="805807"/>
              <a:ext cx="3649703" cy="17397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72BACD-A6D9-421E-8E1B-22D880C5E860}"/>
                </a:ext>
              </a:extLst>
            </p:cNvPr>
            <p:cNvSpPr txBox="1"/>
            <p:nvPr/>
          </p:nvSpPr>
          <p:spPr>
            <a:xfrm>
              <a:off x="8914133" y="1413605"/>
              <a:ext cx="1811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What should I do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1BD45F3-C301-4B3D-BDFF-6DB406624A74}"/>
              </a:ext>
            </a:extLst>
          </p:cNvPr>
          <p:cNvSpPr/>
          <p:nvPr/>
        </p:nvSpPr>
        <p:spPr>
          <a:xfrm>
            <a:off x="6805247" y="2274278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F8C4A5-A6FA-4E54-8932-264927E7F09D}"/>
              </a:ext>
            </a:extLst>
          </p:cNvPr>
          <p:cNvSpPr/>
          <p:nvPr/>
        </p:nvSpPr>
        <p:spPr>
          <a:xfrm>
            <a:off x="6805247" y="2860432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FF306B-9D5D-4F32-A6B1-CE90A06569D0}"/>
              </a:ext>
            </a:extLst>
          </p:cNvPr>
          <p:cNvSpPr/>
          <p:nvPr/>
        </p:nvSpPr>
        <p:spPr>
          <a:xfrm>
            <a:off x="6805247" y="3496407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DAEA3-54A9-4986-A7F8-1CB947CDFF13}"/>
              </a:ext>
            </a:extLst>
          </p:cNvPr>
          <p:cNvSpPr txBox="1"/>
          <p:nvPr/>
        </p:nvSpPr>
        <p:spPr>
          <a:xfrm>
            <a:off x="7200579" y="2239053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a lot of problems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DFD3D-1DEA-4187-83FA-C6E31BD6820F}"/>
              </a:ext>
            </a:extLst>
          </p:cNvPr>
          <p:cNvSpPr txBox="1"/>
          <p:nvPr/>
        </p:nvSpPr>
        <p:spPr>
          <a:xfrm>
            <a:off x="7200579" y="3461210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time should I spend in solving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8F022-12CE-422D-8CB7-A35C94152FCC}"/>
              </a:ext>
            </a:extLst>
          </p:cNvPr>
          <p:cNvSpPr txBox="1"/>
          <p:nvPr/>
        </p:nvSpPr>
        <p:spPr>
          <a:xfrm>
            <a:off x="7200579" y="2860432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hard problems 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ACB630-83D6-4D0F-8042-73236C9F7288}"/>
              </a:ext>
            </a:extLst>
          </p:cNvPr>
          <p:cNvSpPr/>
          <p:nvPr/>
        </p:nvSpPr>
        <p:spPr>
          <a:xfrm>
            <a:off x="6800851" y="4097185"/>
            <a:ext cx="334108" cy="3341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5813E-7AC0-4DF9-8D1A-12F0922C6613}"/>
              </a:ext>
            </a:extLst>
          </p:cNvPr>
          <p:cNvSpPr txBox="1"/>
          <p:nvPr/>
        </p:nvSpPr>
        <p:spPr>
          <a:xfrm>
            <a:off x="7196183" y="4061988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challenging people ?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B38286-38B6-474C-BCF8-159B4ED9EC5D}"/>
              </a:ext>
            </a:extLst>
          </p:cNvPr>
          <p:cNvSpPr/>
          <p:nvPr/>
        </p:nvSpPr>
        <p:spPr>
          <a:xfrm>
            <a:off x="6800851" y="4692046"/>
            <a:ext cx="334108" cy="3341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71C7B9-8985-4E79-A4CD-2C6B8DD6A430}"/>
              </a:ext>
            </a:extLst>
          </p:cNvPr>
          <p:cNvSpPr txBox="1"/>
          <p:nvPr/>
        </p:nvSpPr>
        <p:spPr>
          <a:xfrm>
            <a:off x="7196183" y="4656849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Leetcode ? Codeforces ? …..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2CA3D-F352-485E-97D8-D87848DE47B4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360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9" grpId="0"/>
      <p:bldP spid="13" grpId="0"/>
      <p:bldP spid="14" grpId="0"/>
      <p:bldP spid="16" grpId="0" animBg="1"/>
      <p:bldP spid="17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A7FF106-DCE2-4099-9AAC-206BA48C5957}"/>
              </a:ext>
            </a:extLst>
          </p:cNvPr>
          <p:cNvSpPr txBox="1"/>
          <p:nvPr/>
        </p:nvSpPr>
        <p:spPr>
          <a:xfrm>
            <a:off x="963446" y="3465913"/>
            <a:ext cx="60944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Website -&gt; Gaming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34253" y="807761"/>
            <a:ext cx="177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Motivation</a:t>
            </a:r>
            <a:endParaRPr lang="en-US" sz="3600" b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90CA9-9CF8-463F-B4D3-00CDBC02BBB4}"/>
              </a:ext>
            </a:extLst>
          </p:cNvPr>
          <p:cNvSpPr txBox="1"/>
          <p:nvPr/>
        </p:nvSpPr>
        <p:spPr>
          <a:xfrm>
            <a:off x="960120" y="1788160"/>
            <a:ext cx="3723640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  <a:hlinkClick r:id="rId2"/>
              </a:rPr>
              <a:t>Competitive Programming Library</a:t>
            </a:r>
            <a:endParaRPr lang="en-US" dirty="0">
              <a:latin typeface="Quicksan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F31F89-0CDF-467B-8B49-55C5ACB7B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48" y="3324728"/>
            <a:ext cx="709930" cy="7099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3F583-5AF2-492A-9B85-78D30DC57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51" y="1324230"/>
            <a:ext cx="5549229" cy="2505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72072-82DC-43FB-94A2-D6C119682808}"/>
              </a:ext>
            </a:extLst>
          </p:cNvPr>
          <p:cNvSpPr txBox="1"/>
          <p:nvPr/>
        </p:nvSpPr>
        <p:spPr>
          <a:xfrm>
            <a:off x="960120" y="2383168"/>
            <a:ext cx="60944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FCAI-ICPC Community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DD3B6-9803-42B1-BBBF-EFB3155A16D4}"/>
              </a:ext>
            </a:extLst>
          </p:cNvPr>
          <p:cNvSpPr txBox="1"/>
          <p:nvPr/>
        </p:nvSpPr>
        <p:spPr>
          <a:xfrm>
            <a:off x="960120" y="2924541"/>
            <a:ext cx="60944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Discord Bot Challenging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78EF21-E51E-4221-ADDE-9BFFC15AC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778" y="3830197"/>
            <a:ext cx="2846776" cy="1663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3956B8-9C90-4057-95E1-7690957C9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324" y="3830198"/>
            <a:ext cx="2699127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5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50554" y="823783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Our Solution: Groofy Code</a:t>
            </a:r>
            <a:endParaRPr lang="en-US" sz="3600" b="0" dirty="0"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CC3EC0-2DDF-46B8-BA83-09D941A88EDB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7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04EB32-8C38-4BB2-8393-52BC2316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4866" y="710751"/>
            <a:ext cx="8057672" cy="64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5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3268494" y="2828835"/>
            <a:ext cx="6108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Project Idea</a:t>
            </a: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389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CAB37-91B8-35EF-0C41-B0EE2EE007F8}"/>
              </a:ext>
            </a:extLst>
          </p:cNvPr>
          <p:cNvSpPr txBox="1"/>
          <p:nvPr/>
        </p:nvSpPr>
        <p:spPr>
          <a:xfrm>
            <a:off x="6777790" y="2792867"/>
            <a:ext cx="3651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Comprehensive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5B9D0-9B41-358F-0DD2-E24C7580209E}"/>
              </a:ext>
            </a:extLst>
          </p:cNvPr>
          <p:cNvSpPr txBox="1"/>
          <p:nvPr/>
        </p:nvSpPr>
        <p:spPr>
          <a:xfrm>
            <a:off x="6785812" y="1611770"/>
            <a:ext cx="3323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Challenge Mechanism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3D6B1-E83E-09FC-8728-C48715B28261}"/>
              </a:ext>
            </a:extLst>
          </p:cNvPr>
          <p:cNvSpPr txBox="1"/>
          <p:nvPr/>
        </p:nvSpPr>
        <p:spPr>
          <a:xfrm>
            <a:off x="6785812" y="5193160"/>
            <a:ext cx="3890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</a:rPr>
              <a:t>Interactive Chat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17D55-801D-EE8D-FBE7-95E2FA77235E}"/>
              </a:ext>
            </a:extLst>
          </p:cNvPr>
          <p:cNvSpPr txBox="1"/>
          <p:nvPr/>
        </p:nvSpPr>
        <p:spPr>
          <a:xfrm>
            <a:off x="6777791" y="3973965"/>
            <a:ext cx="3890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Clan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C37C7-1591-4F5C-B516-73AB5669D6D8}"/>
              </a:ext>
            </a:extLst>
          </p:cNvPr>
          <p:cNvSpPr txBox="1"/>
          <p:nvPr/>
        </p:nvSpPr>
        <p:spPr>
          <a:xfrm>
            <a:off x="365328" y="760868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Highlight Features</a:t>
            </a:r>
            <a:endParaRPr lang="en-US" sz="2400" dirty="0">
              <a:solidFill>
                <a:srgbClr val="5C5C5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6E773-0E55-46A6-824D-89940D35BC36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1481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497</Words>
  <Application>Microsoft Office PowerPoint</Application>
  <PresentationFormat>Widescreen</PresentationFormat>
  <Paragraphs>181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Mulish</vt:lpstr>
      <vt:lpstr>Quicksand</vt:lpstr>
      <vt:lpstr>Tahoma</vt:lpstr>
      <vt:lpstr>Office Theme</vt:lpstr>
      <vt:lpstr>Groofy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Groofy Code</dc:title>
  <dc:creator>Omar_ElEsawy_R&amp;D</dc:creator>
  <cp:lastModifiedBy>Hazem Adel</cp:lastModifiedBy>
  <cp:revision>24</cp:revision>
  <dcterms:created xsi:type="dcterms:W3CDTF">2024-02-09T02:46:12Z</dcterms:created>
  <dcterms:modified xsi:type="dcterms:W3CDTF">2024-02-12T21:54:33Z</dcterms:modified>
</cp:coreProperties>
</file>